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</p:sldMasterIdLst>
  <p:notesMasterIdLst>
    <p:notesMasterId r:id="rId4"/>
  </p:notesMasterIdLst>
  <p:sldIdLst>
    <p:sldId id="257" r:id="rId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43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f7940df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f7940df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solidFill>
          <a:srgbClr val="00579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59150" y="29075"/>
            <a:ext cx="74031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EECE"/>
              </a:buClr>
              <a:buSzPts val="1800"/>
              <a:buFont typeface="Avenir"/>
              <a:buNone/>
              <a:defRPr>
                <a:solidFill>
                  <a:srgbClr val="FCEEC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4959599" y="4763631"/>
            <a:ext cx="4573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FCEECE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</a:t>
            </a:r>
            <a:r>
              <a:rPr lang="en">
                <a:solidFill>
                  <a:srgbClr val="FCEECE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1100">
              <a:solidFill>
                <a:srgbClr val="FCEECE"/>
              </a:solidFill>
            </a:endParaRPr>
          </a:p>
        </p:txBody>
      </p:sp>
      <p:pic>
        <p:nvPicPr>
          <p:cNvPr id="63" name="Google Shape;63;p14" title="Text with graph paper blu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0562">
            <a:off x="7495176" y="-82550"/>
            <a:ext cx="1668525" cy="1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 title="Flower alo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87" y="4149300"/>
            <a:ext cx="1491299" cy="99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ctrTitle"/>
          </p:nvPr>
        </p:nvSpPr>
        <p:spPr>
          <a:xfrm>
            <a:off x="151600" y="464700"/>
            <a:ext cx="4100700" cy="19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None/>
              <a:defRPr sz="47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"/>
          </p:nvPr>
        </p:nvSpPr>
        <p:spPr>
          <a:xfrm>
            <a:off x="0" y="3663075"/>
            <a:ext cx="4100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E4E63"/>
              </a:buClr>
              <a:buSzPts val="2400"/>
              <a:buNone/>
              <a:defRPr sz="2400">
                <a:solidFill>
                  <a:srgbClr val="1E4E63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81285" y="69386"/>
            <a:ext cx="1190785" cy="35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 descr="A green and white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8676" y="29735"/>
            <a:ext cx="846438" cy="43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 descr="A blue and orange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2619" y="64910"/>
            <a:ext cx="1271844" cy="36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71968" y="64910"/>
            <a:ext cx="931330" cy="36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 title="Flower with text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71850" y="722210"/>
            <a:ext cx="4678875" cy="311925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6" name="Google Shape;86;p16"/>
          <p:cNvSpPr txBox="1"/>
          <p:nvPr/>
        </p:nvSpPr>
        <p:spPr>
          <a:xfrm>
            <a:off x="4916274" y="4858806"/>
            <a:ext cx="45735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</a:t>
            </a:r>
            <a:r>
              <a:rPr lang="en" b="1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1">
              <a:solidFill>
                <a:srgbClr val="1E4E6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1E4E6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-67000" y="-67000"/>
            <a:ext cx="9311400" cy="912600"/>
          </a:xfrm>
          <a:prstGeom prst="rect">
            <a:avLst/>
          </a:prstGeom>
          <a:solidFill>
            <a:srgbClr val="0057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889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EECE"/>
              </a:buClr>
              <a:buSzPts val="4400"/>
              <a:buFont typeface="Avenir"/>
              <a:buNone/>
              <a:defRPr b="1">
                <a:solidFill>
                  <a:srgbClr val="FCEEC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500" b="1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623900" y="1223986"/>
            <a:ext cx="7886700" cy="3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5041874" y="4858806"/>
            <a:ext cx="4573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</a:t>
            </a:r>
            <a:r>
              <a:rPr lang="en" b="1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1100" b="1"/>
          </a:p>
        </p:txBody>
      </p:sp>
      <p:pic>
        <p:nvPicPr>
          <p:cNvPr id="95" name="Google Shape;95;p17" title="Text with graph paper blu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0562">
            <a:off x="7495176" y="-82550"/>
            <a:ext cx="1668525" cy="1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title="Flower alone.png"/>
          <p:cNvPicPr preferRelativeResize="0"/>
          <p:nvPr/>
        </p:nvPicPr>
        <p:blipFill rotWithShape="1">
          <a:blip r:embed="rId3">
            <a:alphaModFix amt="38000"/>
          </a:blip>
          <a:srcRect t="-37005" r="-63505"/>
          <a:stretch/>
        </p:blipFill>
        <p:spPr>
          <a:xfrm>
            <a:off x="-296456" y="2746550"/>
            <a:ext cx="4290674" cy="239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68325" y="0"/>
            <a:ext cx="7710900" cy="10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  <a:defRPr b="1"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4916274" y="4858806"/>
            <a:ext cx="45735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</a:t>
            </a:r>
            <a:r>
              <a:rPr lang="en" b="1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1">
              <a:solidFill>
                <a:srgbClr val="1E4E63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1E4E6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5" name="Google Shape;105;p18" title="Text with graph paper blu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0562">
            <a:off x="7495176" y="-82550"/>
            <a:ext cx="1668525" cy="1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 title="Flower alo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87" y="4149300"/>
            <a:ext cx="1491299" cy="99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628641" y="-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704" y="0"/>
            <a:ext cx="1469295" cy="88157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5117249" y="4869656"/>
            <a:ext cx="4573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https://hackhpc.github.io/facultyhack-gateways24</a:t>
            </a:r>
            <a:endParaRPr sz="110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5117249" y="4869656"/>
            <a:ext cx="4573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E4E63"/>
                </a:solidFill>
                <a:latin typeface="Avenir"/>
                <a:ea typeface="Avenir"/>
                <a:cs typeface="Avenir"/>
                <a:sym typeface="Avenir"/>
              </a:rPr>
              <a:t>https://hackhpc.github.io/facultyhack-gateways24</a:t>
            </a:r>
            <a:endParaRPr sz="1100"/>
          </a:p>
        </p:txBody>
      </p:sp>
      <p:sp>
        <p:nvSpPr>
          <p:cNvPr id="123" name="Google Shape;123;p20"/>
          <p:cNvSpPr/>
          <p:nvPr/>
        </p:nvSpPr>
        <p:spPr>
          <a:xfrm>
            <a:off x="-67000" y="-67000"/>
            <a:ext cx="9311400" cy="912600"/>
          </a:xfrm>
          <a:prstGeom prst="rect">
            <a:avLst/>
          </a:prstGeom>
          <a:solidFill>
            <a:srgbClr val="0057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20" title="Flower alon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13225" y="-67000"/>
            <a:ext cx="8017613" cy="534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 title="Text with graph paper blu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60568">
            <a:off x="6752509" y="-179118"/>
            <a:ext cx="2409224" cy="160616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2361375" y="1728125"/>
            <a:ext cx="6472800" cy="2802000"/>
          </a:xfrm>
          <a:prstGeom prst="rect">
            <a:avLst/>
          </a:prstGeom>
          <a:noFill/>
          <a:ln w="38100" cap="flat" cmpd="sng">
            <a:solidFill>
              <a:srgbClr val="1E4E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>
            <a:spLocks noGrp="1"/>
          </p:cNvSpPr>
          <p:nvPr>
            <p:ph type="pic" idx="2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88900" cy="102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Sabrina Perry</a:t>
            </a:r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144625" y="949975"/>
            <a:ext cx="4448100" cy="30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Mentor 1:	</a:t>
            </a:r>
            <a:r>
              <a:rPr lang="en" sz="2450">
                <a:latin typeface="Calibri"/>
                <a:ea typeface="Calibri"/>
                <a:cs typeface="Calibri"/>
                <a:sym typeface="Calibri"/>
              </a:rPr>
              <a:t>Izzat Alsmadi,</a:t>
            </a: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Tex</a:t>
            </a:r>
            <a:r>
              <a:rPr lang="en" sz="2450">
                <a:latin typeface="Calibri"/>
                <a:ea typeface="Calibri"/>
                <a:cs typeface="Calibri"/>
                <a:sym typeface="Calibri"/>
              </a:rPr>
              <a:t>as A&amp;M University </a:t>
            </a:r>
            <a:endParaRPr sz="202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Mentor 2: John Holmen, Oak Ridge National Lab</a:t>
            </a: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Home Institution: Austin Peay Stat</a:t>
            </a:r>
            <a:r>
              <a:rPr lang="en" sz="2450">
                <a:latin typeface="Calibri"/>
                <a:ea typeface="Calibri"/>
                <a:cs typeface="Calibri"/>
                <a:sym typeface="Calibri"/>
              </a:rPr>
              <a:t>e University</a:t>
            </a: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Target Course: Int</a:t>
            </a:r>
            <a:r>
              <a:rPr lang="en" sz="2450">
                <a:latin typeface="Calibri"/>
                <a:ea typeface="Calibri"/>
                <a:cs typeface="Calibri"/>
                <a:sym typeface="Calibri"/>
              </a:rPr>
              <a:t>roduction to Programming I</a:t>
            </a: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Target Course Number: </a:t>
            </a:r>
            <a:r>
              <a:rPr lang="en" sz="24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CSCI1010</a:t>
            </a: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Anticipated Enrollment: 35</a:t>
            </a:r>
            <a:endParaRPr sz="24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4711350" y="900150"/>
            <a:ext cx="4448100" cy="3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Project Goals:</a:t>
            </a:r>
            <a:endParaRPr sz="1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92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 i="1">
                <a:latin typeface="Calibri"/>
                <a:ea typeface="Calibri"/>
                <a:cs typeface="Calibri"/>
                <a:sym typeface="Calibri"/>
              </a:rPr>
              <a:t>Goal 1: Improve Intro to Programming with HPC Perspectives</a:t>
            </a:r>
            <a:endParaRPr sz="19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 2: Incorporate Generative AI for Learning Support</a:t>
            </a:r>
            <a:endParaRPr sz="19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 3: Introduce Parallelism Concepts</a:t>
            </a:r>
            <a:endParaRPr sz="19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9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Char char="●"/>
            </a:pPr>
            <a:r>
              <a:rPr lang="en" sz="19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 4: Connect to Supercomputing</a:t>
            </a:r>
            <a:endParaRPr sz="19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144625" y="3182100"/>
            <a:ext cx="8328000" cy="19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Science Gateways Resource Needs/Questions: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Need: A student-friendly HPC environment where first year Java students can run small programs and see how performance changes with scale.</a:t>
            </a:r>
            <a:endParaRPr sz="17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Question: Are there any existing modules that integrate HPC concepts into intro programming courses?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Need: Lightweight materials that can be adapted for freshman to illustrate parallel programming and supercomputing concepts.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Macintosh PowerPoint</Application>
  <PresentationFormat>On-screen Show (16:9)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</vt:lpstr>
      <vt:lpstr>Calibri</vt:lpstr>
      <vt:lpstr>Simple Light</vt:lpstr>
      <vt:lpstr>Office Theme</vt:lpstr>
      <vt:lpstr>Sabrina Perry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Sabrina Perry</cp:lastModifiedBy>
  <cp:revision>1</cp:revision>
  <dcterms:modified xsi:type="dcterms:W3CDTF">2025-09-20T16:34:17Z</dcterms:modified>
</cp:coreProperties>
</file>